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5" r:id="rId2"/>
    <p:sldId id="274" r:id="rId3"/>
    <p:sldId id="268" r:id="rId4"/>
    <p:sldId id="258" r:id="rId5"/>
    <p:sldId id="269" r:id="rId6"/>
    <p:sldId id="270" r:id="rId7"/>
    <p:sldId id="277" r:id="rId8"/>
    <p:sldId id="271" r:id="rId9"/>
    <p:sldId id="272" r:id="rId10"/>
    <p:sldId id="273" r:id="rId11"/>
    <p:sldId id="276" r:id="rId12"/>
    <p:sldId id="266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8686800" cy="6858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parajita" pitchFamily="34" charset="0"/>
                <a:cs typeface="Aparajita" pitchFamily="34" charset="0"/>
              </a:rPr>
              <a:t>   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Shri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sadguru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saibaba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science &amp; COMMERCE college,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ashti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endParaRPr lang="en-US" sz="2400" b="1" dirty="0">
              <a:solidFill>
                <a:srgbClr val="002060"/>
              </a:solidFill>
              <a:latin typeface="Rockwell Condensed" pitchFamily="18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9530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sz="2000" b="1" dirty="0" smtClean="0">
              <a:latin typeface="Rockwell Condensed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sz="62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Subject – Zoology 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6200" b="1" dirty="0" err="1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B.Sc</a:t>
            </a:r>
            <a:r>
              <a:rPr lang="en-US" sz="62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Part II  Semester III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62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     Paper II – General physiology and Biochemistry I           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62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Unit II</a:t>
            </a:r>
          </a:p>
          <a:p>
            <a:pPr algn="ctr">
              <a:buNone/>
            </a:pPr>
            <a:endParaRPr lang="en-US" sz="2400" b="1" dirty="0" smtClean="0">
              <a:latin typeface="Rockwell Condensed" pitchFamily="18" charset="0"/>
            </a:endParaRPr>
          </a:p>
          <a:p>
            <a:pPr algn="ctr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2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6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Power point </a:t>
            </a:r>
            <a:r>
              <a:rPr lang="en-US" sz="62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presentaion</a:t>
            </a:r>
            <a:r>
              <a:rPr lang="en-US" sz="6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on</a:t>
            </a:r>
          </a:p>
          <a:p>
            <a:pPr algn="ctr">
              <a:buNone/>
            </a:pPr>
            <a:r>
              <a:rPr lang="en-US" sz="6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62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‘ Digestive glands</a:t>
            </a:r>
            <a:r>
              <a:rPr lang="en-US" sz="6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’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>
              <a:buNone/>
            </a:pPr>
            <a:r>
              <a:rPr lang="en-US" sz="2800" dirty="0" smtClean="0">
                <a:latin typeface="Rockwell Condensed" pitchFamily="18" charset="0"/>
              </a:rPr>
              <a:t> 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by 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Maheshkumar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S.Seelamwar</a:t>
            </a:r>
            <a:endParaRPr lang="en-US" sz="5500" dirty="0" smtClean="0">
              <a:solidFill>
                <a:srgbClr val="7030A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 Assistant Professor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 Department of Zoology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Shri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Sadguru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Saibaba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Science  &amp; Commerce college,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Ashti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, 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Dist.Gadchiroli</a:t>
            </a:r>
            <a:endParaRPr lang="en-US" sz="5500" dirty="0" smtClean="0">
              <a:solidFill>
                <a:srgbClr val="7030A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 </a:t>
            </a:r>
          </a:p>
          <a:p>
            <a:pPr algn="ctr">
              <a:buNone/>
            </a:pPr>
            <a:endParaRPr lang="en-US" sz="2000" dirty="0" smtClean="0">
              <a:latin typeface="Rockwell Condensed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Rockwell Condensed" pitchFamily="18" charset="0"/>
              </a:rPr>
              <a:t>                     </a:t>
            </a:r>
            <a:endParaRPr lang="en-US" dirty="0">
              <a:latin typeface="Rockwell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Salivary gland </a:t>
            </a:r>
            <a:endParaRPr lang="en-US" sz="2800" b="1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026" name="Picture 2" descr="D:\SSSS colleg\B.Sc\SEM 3\saliv glan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3962400" cy="53340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990600"/>
            <a:ext cx="4419600" cy="57150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Salivery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gland is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is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the tissue in our mouth that expels saliva.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As exocrine gland, it secrets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the saliva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into the epithelial surface of our mouth.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Three pairs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salivery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gland.</a:t>
            </a:r>
          </a:p>
          <a:p>
            <a:pPr>
              <a:buClr>
                <a:srgbClr val="FF0000"/>
              </a:buCl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      1.The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Paratid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  2.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Submandibular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   3.Sublingual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Saliva begins the process of digestion in the mouth.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paratid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glands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lie below and slightly in front of each ear. They are largest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salivery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glands.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Submandibular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glands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are situated just under the cover of angle of the mandible.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Sublingual glands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lie in the anterior part of floor of the mouth.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digestive juices secreted by these glands are commonly called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saliva.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Saliva contains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90 % water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and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digestive enzyme ptyalin ( salivary amylase).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Saliva also contains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mucin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and small quantity of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calcium salts.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Carbohydrates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gets partly digested due to saliva.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18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rgbClr val="FF0000"/>
              </a:buClr>
              <a:buNone/>
            </a:pPr>
            <a:endParaRPr lang="en-US" sz="18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18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rgbClr val="FF0000"/>
              </a:buClr>
            </a:pPr>
            <a:endParaRPr lang="en-US" sz="18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rgbClr val="FF0000"/>
              </a:buClr>
            </a:pPr>
            <a:endParaRPr lang="en-US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Histology of Salivary gland</a:t>
            </a:r>
            <a:endParaRPr lang="en-US" sz="2800" dirty="0"/>
          </a:p>
        </p:txBody>
      </p:sp>
      <p:pic>
        <p:nvPicPr>
          <p:cNvPr id="1026" name="Picture 2" descr="D:\SSSS colleg\B.Sc\SEM 3\histology saliv gl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133600"/>
            <a:ext cx="3581400" cy="34290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990600"/>
            <a:ext cx="4495800" cy="58674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The salivary glands are compound tubular glands in which the glandular cells lie within supporting frame work of connective tissue carrying the blood vessel.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Glandular cells are arranged in single layer around the central cavity which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recieves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 the secretion from the surrounding cells, such a unit called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acinus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or an alveolus.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Small ducts from these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acini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join  to form  large duct which pours the secretion finally into the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buccal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cavity.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This arrangement  in which the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acini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are related to one another like the grapes in bunch, is called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racemose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All salivary glands are surrounded by fibrous capsule.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1600" b="1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Saliva  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It is viscous,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colourless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, cloudy fluid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Average pH value  6.8 with range between 5.6-7.6 (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sli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alk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)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Specific gravity 1.002 – 1.008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Amount secreted in day – 750 – 1500 ml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Composition – 98-99% water , 1-2 %  ( mineral salts, amylase, mucus,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lysozyme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,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immunoglobulins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, blood clotting factors)</a:t>
            </a:r>
            <a:endParaRPr lang="en-US" sz="16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90500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Serous cell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1816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Salivary duct    </a:t>
            </a:r>
          </a:p>
          <a:p>
            <a:r>
              <a:rPr lang="en-US" sz="1100" dirty="0" smtClean="0"/>
              <a:t> ( </a:t>
            </a:r>
            <a:r>
              <a:rPr lang="en-US" sz="1100" dirty="0" err="1" smtClean="0"/>
              <a:t>secretory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3886200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Mucous cell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35814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Basement membrane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609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Functions of saliva </a:t>
            </a:r>
            <a:endParaRPr lang="en-US" sz="28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0133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1. Moistens oral mucosa                    10. Pellicle formation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2. Swallowing                                    11. Maintenance of tooth integrity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3. Stimulation of taste bud                 12.Tissue repair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4. Buffer                                             13. Digestion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5. Digestion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6. Antimicrobial activity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7. Mineralization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8. Oral hygiene</a:t>
            </a:r>
          </a:p>
          <a:p>
            <a:pP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9. Protection</a:t>
            </a:r>
            <a:endParaRPr lang="en-US" sz="20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686800" cy="6096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Aparajita" pitchFamily="34" charset="0"/>
                <a:cs typeface="Aparajita" pitchFamily="34" charset="0"/>
              </a:rPr>
              <a:t>sTOMACH</a:t>
            </a:r>
            <a:endParaRPr lang="en-US" sz="2800" b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3400" cy="51816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There are four regions of stomach: 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cardia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,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fundus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, body and pylorus.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cardia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( or cardiac region ) is the point where 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oesophagus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connects to the stomach and through food passes into the stomach. 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Located inferior to the diaphragm, above and to the left of  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cardia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, is the dome shaped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fundus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Below the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the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fundus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is the body , the main part of stomach. 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funnel shaped pylorus connects the stomach to the duodenum.  The wider end of the funnel, the pyloric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antrum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, connects to the body of stomach.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narrower end is called the pyloric canal , which connects  which connects to the duodenum.</a:t>
            </a:r>
          </a:p>
          <a:p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smooth muscle pyloric sphincter is located at this latter point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point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of connection and controls stomach emptying.</a:t>
            </a:r>
            <a:endParaRPr lang="en-US" sz="18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026" name="Picture 2" descr="D:\SSSS colleg\B.Sc\SEM 3\image of stomac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4190999" cy="4648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657600" y="15240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Cardia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19812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Fundus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25908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Serosa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733800" y="29718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Body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733800" y="35814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Lumen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5638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Pyloric canal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0292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Duodenum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3048001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Pyloric </a:t>
            </a:r>
            <a:r>
              <a:rPr lang="en-US" sz="1200" dirty="0" err="1" smtClean="0"/>
              <a:t>spincter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 ( valve)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6868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Histology of stomach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990600"/>
            <a:ext cx="48006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wall of stomach is made of the same four layers as most of the rest of the alimentary canal , but with adaptation to the mucosa and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muscularis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for the unique functions of this organ.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stomach mucosa’s epithelial lining consist only of surface mucus cells, which secrete a protective coat of alkaline mucus.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 vast number of gastric pits dot the surface of the epithelium, giving it the appearance of well used pincushion and mark the entry to each gastric gland, which secrets a complex digestive fluid called as gastric juice.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Although the walls of the gastric pits are made up primarily of mucus cells, the gastric glands are made up of different type of cells.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glands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cardia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and pylorus are composed primarily of mucus secreting cells.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Cells that make up the pyloric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antrum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secrete mucus and hormones.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1800" dirty="0" smtClean="0">
              <a:latin typeface="Aparajita" pitchFamily="34" charset="0"/>
              <a:cs typeface="Aparajita" pitchFamily="34" charset="0"/>
            </a:endParaRPr>
          </a:p>
          <a:p>
            <a:endParaRPr lang="en-US" sz="18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3074" name="Picture 2" descr="D:\SSSS colleg\B.Sc\SEM 3\hist of gastric gl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37338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533400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                                                                                                                                                                                         stomach</a:t>
            </a:r>
            <a:endParaRPr lang="en-US" sz="16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much larger glands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fundus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and body of stomach, the site of chemical digestion, produce most of gastric secretions.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These glands are made up of  a variety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secretory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cells. These include parietal cells, chief cells,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mucuos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neck cells and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enteroendocrine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cells.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parajita" pitchFamily="34" charset="0"/>
                <a:cs typeface="Aparajita" pitchFamily="34" charset="0"/>
              </a:rPr>
              <a:t>       Parietal cells –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Located in middle region of gastric gland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Produces both hydrochloric acid ( pH  1.5 to 3.5) and intrinsic factor.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HCL required to activate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protien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digestive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ennzyme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, pepsin. The acidity kills much of the bacteria ingested food and helps to denature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protiens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Intrinsic factor is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glycoprotien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necessary for the absorption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vtamin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B12  in small intestine .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parajita" pitchFamily="34" charset="0"/>
                <a:cs typeface="Aparajita" pitchFamily="34" charset="0"/>
              </a:rPr>
              <a:t>       Chief cells –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Located in basal region of gastric gland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These secrete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pepsinogen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the inactive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proenzyme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form of pepsin.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HCL required for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coversion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pepsinogen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 into pepsin. 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parajita" pitchFamily="34" charset="0"/>
                <a:cs typeface="Aparajita" pitchFamily="34" charset="0"/>
              </a:rPr>
              <a:t>       Mucus neck cells –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Loacted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in the upper part of stomach.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Secretes thin acidic mucus  and role this mucus is not currently known.</a:t>
            </a:r>
          </a:p>
          <a:p>
            <a:endParaRPr lang="en-US" sz="16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Structure and function of liver</a:t>
            </a:r>
            <a:endParaRPr lang="en-US" sz="2800" b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24000"/>
            <a:ext cx="4343400" cy="45720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The liver is the largest gland of the body.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It’s upper and anterior surfaces are smooth and curved  to fit the under surface of the diaphragm; the posterior surface is irregular in outline.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It consist of 3 lobes in frog :                              ( right , left and median)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5 lobes in rabbit :( left lateral, left central ,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spigelian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, right central and caudate )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4 lobes in man :</a:t>
            </a:r>
          </a:p>
          <a:p>
            <a:pPr>
              <a:buClr>
                <a:srgbClr val="FF0000"/>
              </a:buClr>
              <a:buNone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       (right , left ,quadrates and caudate lobe).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These are surrounded by thick capsule.</a:t>
            </a:r>
            <a:endParaRPr lang="en-US" sz="20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4098" name="Picture 2" descr="D:\SSSS colleg\B.Sc\SEM 3\liv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4038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6096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histlogy</a:t>
            </a:r>
            <a:r>
              <a:rPr lang="en-US" sz="2400" dirty="0" smtClean="0"/>
              <a:t> of liver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219200"/>
            <a:ext cx="4800600" cy="54864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>
                <a:latin typeface="Aparajita" pitchFamily="34" charset="0"/>
                <a:cs typeface="Aparajita" pitchFamily="34" charset="0"/>
              </a:rPr>
              <a:t>A) Parenchyma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 It is composed of closely packed glandular epithelium.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The parenchyma is arranged in the form of hepatic plates (hepatic cords) that branch and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anastomose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The center of radiation is axially situated central intra – lobular vein. From here the plates spread peripherally in a branching, spoke like manner.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 plate is one cell thick, except at regions of branching.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 bile capillary is a tubule coursing between the opposite faces of hepatic cells.</a:t>
            </a:r>
          </a:p>
          <a:p>
            <a:pPr>
              <a:buNone/>
            </a:pPr>
            <a:r>
              <a:rPr lang="en-US" dirty="0" smtClean="0">
                <a:latin typeface="Aparajita" pitchFamily="34" charset="0"/>
                <a:cs typeface="Aparajita" pitchFamily="34" charset="0"/>
              </a:rPr>
              <a:t>B) Sinusoids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The hepatic cells are separated by hepatic sinusoids that converge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radially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 into the central vein.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In their radial course , they tunnel parenchyma into plate like cords. Such channels communicates with both  the central vein and vessel at periphery.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They receive blood from hepatic artery (25%) and portal vein ( (75%) at the periphery of the lobule and discharged it into the central vein in the axis of the lobule.</a:t>
            </a:r>
          </a:p>
          <a:p>
            <a:pPr>
              <a:buClrTx/>
              <a:buFont typeface="Wingdings" pitchFamily="2" charset="2"/>
              <a:buChar char="Ø"/>
            </a:pPr>
            <a:endParaRPr lang="en-US" sz="16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14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5122" name="Picture 2" descr="D:\SSSS colleg\B.Sc\SEM 3\ts liv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38862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838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Functions of liver</a:t>
            </a:r>
            <a:endParaRPr lang="en-US" sz="2800" b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7912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Secretion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Bile salts( sodium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taurocholate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glycocholate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), bile pigments (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bilirubin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biliverdin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), cholesterol,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mucin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, lecithin and fats etc.                                                    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Excretion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Erytrocytes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            haemoglobin            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bilirubin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biliverdin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         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stercobilin</a:t>
            </a:r>
            <a:endParaRPr lang="en-US" sz="20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Glycogenesis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Excess quantity carbohydrate ( glucose)  converted into glycogen.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Glycogenolysis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Glycogen converted into glucose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Gluconeogenesis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Formation of glucose from non carbohydrate sources like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protien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fat.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Lipogenesis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Excess glucose converted into fat and stored in the liver.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Transamination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deamination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: Amino acids converted into fat or carbohydrate.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Haemopoiesis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fomrmation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of RBC.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Store house of blood :  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Blood clotting :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Fibrinogen,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prothrombin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other coagulation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fator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formed in liver.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Production of blood plasma </a:t>
            </a: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protiens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Serum albumin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ans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serum globulin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Syntesis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and storage of vitamins :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Synthesize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vit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A. Store fat soluble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vitamuns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A,D,E,K &amp;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Vit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B12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Detoxification :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Alohol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metabolism : 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Alcohol           acetaldehyde               acetyl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coA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              CO2 AND H20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Desaturation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of fat :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Phagocytosis</a:t>
            </a:r>
            <a:r>
              <a:rPr lang="en-US" sz="20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: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Kupffer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cells in liver sinusoids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phagocytose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and remove bacteria, worm blood </a:t>
            </a:r>
            <a:r>
              <a:rPr lang="en-US" sz="2000" dirty="0" err="1" smtClean="0">
                <a:latin typeface="Aparajita" pitchFamily="34" charset="0"/>
                <a:cs typeface="Aparajita" pitchFamily="34" charset="0"/>
              </a:rPr>
              <a:t>elementsand</a:t>
            </a:r>
            <a:r>
              <a:rPr lang="en-US" sz="2000" dirty="0" smtClean="0">
                <a:latin typeface="Aparajita" pitchFamily="34" charset="0"/>
                <a:cs typeface="Aparajita" pitchFamily="34" charset="0"/>
              </a:rPr>
              <a:t> foreign particles.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667000" y="1828800"/>
            <a:ext cx="381000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343400" y="1828800"/>
            <a:ext cx="457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781800" y="182880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24200" y="563880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648200" y="56388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248400" y="563880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Pancreas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pic>
        <p:nvPicPr>
          <p:cNvPr id="1026" name="Picture 2" descr="D:\SSSS colleg\B.Sc\SEM 3\pancrea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200400"/>
            <a:ext cx="3962400" cy="3352800"/>
          </a:xfrm>
          <a:prstGeom prst="rect">
            <a:avLst/>
          </a:prstGeom>
          <a:noFill/>
        </p:spPr>
      </p:pic>
      <p:pic>
        <p:nvPicPr>
          <p:cNvPr id="1027" name="Picture 3" descr="D:\SSSS colleg\B.Sc\SEM 3\ts pacrea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3124200"/>
            <a:ext cx="4057650" cy="3352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685800"/>
            <a:ext cx="739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It is an elongated organ that lies behind and below the stomach. The cells of which pancreatic juice.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This gland is located in the loop of duodenum.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Pancreas act as both exocrine and endocrine gland. Exocrine part consist of grape like cluster of cluster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secretory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cells that form sacs known as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acini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, which connect to ducts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thate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eventually empty into the first portion of the intestine of duodenum.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Embeded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within the pancreatic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acinar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tissue there is a relatively small amount cellular tissue , the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interalveolar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cell –islets or the Islets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Langerhans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 This tissue produces internal secretion called insulin.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The pancreatic juice secreted by pancreatic gland reaches the intestine through  the duct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Wirsung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which usually join with the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comman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bile duct before opening into the first part of the duodenum.</a:t>
            </a:r>
          </a:p>
          <a:p>
            <a:pPr>
              <a:buFont typeface="Wingdings" pitchFamily="2" charset="2"/>
              <a:buChar char="Ø"/>
            </a:pPr>
            <a:endParaRPr lang="en-US" sz="1600" dirty="0" smtClean="0"/>
          </a:p>
          <a:p>
            <a:pPr>
              <a:buFont typeface="Wingdings" pitchFamily="2" charset="2"/>
              <a:buChar char="Ø"/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5943600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Pancreatic digestive enzymes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102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Pancreatic secretion contains multiple enzymes for digesting all of the three major types of food: proteins, carbohydrates, and fats.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It also contains large quantities of bicarbonate ions, which play an important role in neutralizing the acidity of the </a:t>
            </a:r>
            <a:r>
              <a:rPr lang="en-US" sz="1500" dirty="0" err="1" smtClean="0"/>
              <a:t>chyme</a:t>
            </a:r>
            <a:r>
              <a:rPr lang="en-US" sz="1500" dirty="0" smtClean="0"/>
              <a:t> emptied from the stomach into the duodenum.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The most important of the pancreatic enzymes for digesting proteins are </a:t>
            </a:r>
            <a:r>
              <a:rPr lang="en-US" sz="1500" b="1" dirty="0" err="1" smtClean="0"/>
              <a:t>trypsin</a:t>
            </a:r>
            <a:r>
              <a:rPr lang="en-US" sz="1500" b="1" dirty="0" smtClean="0"/>
              <a:t>, </a:t>
            </a:r>
            <a:r>
              <a:rPr lang="en-US" sz="1500" b="1" dirty="0" err="1" smtClean="0"/>
              <a:t>chymotrypsin</a:t>
            </a:r>
            <a:r>
              <a:rPr lang="en-US" sz="1500" b="1" dirty="0" smtClean="0"/>
              <a:t>, </a:t>
            </a:r>
            <a:r>
              <a:rPr lang="en-US" sz="1500" dirty="0" smtClean="0"/>
              <a:t>and </a:t>
            </a:r>
            <a:r>
              <a:rPr lang="en-US" sz="1500" b="1" dirty="0" err="1" smtClean="0"/>
              <a:t>carboxypolypeptidase</a:t>
            </a:r>
            <a:r>
              <a:rPr lang="en-US" sz="1500" dirty="0" smtClean="0"/>
              <a:t>. By far the most abundant of these is </a:t>
            </a:r>
            <a:r>
              <a:rPr lang="en-US" sz="1500" dirty="0" err="1" smtClean="0"/>
              <a:t>trypsin</a:t>
            </a:r>
            <a:r>
              <a:rPr lang="en-US" sz="1500" dirty="0" smtClean="0"/>
              <a:t>. </a:t>
            </a:r>
            <a:r>
              <a:rPr lang="en-US" sz="1500" dirty="0" err="1" smtClean="0"/>
              <a:t>Trypsin</a:t>
            </a:r>
            <a:r>
              <a:rPr lang="en-US" sz="1500" dirty="0" smtClean="0"/>
              <a:t> and </a:t>
            </a:r>
            <a:r>
              <a:rPr lang="en-US" sz="1500" dirty="0" err="1" smtClean="0"/>
              <a:t>chymotrypsin</a:t>
            </a:r>
            <a:r>
              <a:rPr lang="en-US" sz="1500" dirty="0" smtClean="0"/>
              <a:t> split whole and partially digested proteins into peptides of various sizes but do not cause release of individual amino </a:t>
            </a:r>
            <a:r>
              <a:rPr lang="en-US" sz="1500" dirty="0" err="1" smtClean="0"/>
              <a:t>acids.However</a:t>
            </a:r>
            <a:r>
              <a:rPr lang="en-US" sz="1500" dirty="0" smtClean="0"/>
              <a:t>, </a:t>
            </a:r>
            <a:r>
              <a:rPr lang="en-US" sz="1500" dirty="0" err="1" smtClean="0"/>
              <a:t>carboxypolypeptidase</a:t>
            </a:r>
            <a:r>
              <a:rPr lang="en-US" sz="1500" dirty="0" smtClean="0"/>
              <a:t> does split some peptides into individual amino acids, thus completing digestion of some proteins all the way to the amino acid state.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The pancreatic enzyme for digesting carbohydrates is </a:t>
            </a:r>
            <a:r>
              <a:rPr lang="en-US" sz="1500" b="1" dirty="0" smtClean="0"/>
              <a:t>pancreatic amylase</a:t>
            </a:r>
            <a:r>
              <a:rPr lang="en-US" sz="1500" dirty="0" smtClean="0"/>
              <a:t>, which hydrolyzes starches, glycogen, and most other carbohydrates (except cellulose) to form mostly disaccharides and a few </a:t>
            </a:r>
            <a:r>
              <a:rPr lang="en-US" sz="1500" dirty="0" err="1" smtClean="0"/>
              <a:t>trisaccharides</a:t>
            </a:r>
            <a:r>
              <a:rPr lang="en-US" sz="1500" dirty="0" smtClean="0"/>
              <a:t>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The main enzymes for fat digestion are (1) </a:t>
            </a:r>
            <a:r>
              <a:rPr lang="en-US" sz="1500" b="1" dirty="0" smtClean="0"/>
              <a:t>pancreatic lipase, </a:t>
            </a:r>
            <a:r>
              <a:rPr lang="en-US" sz="1500" dirty="0" smtClean="0"/>
              <a:t>which is capable of hydrolyzing neutral fat into fatty acids and </a:t>
            </a:r>
            <a:r>
              <a:rPr lang="en-US" sz="1500" dirty="0" err="1" smtClean="0"/>
              <a:t>monoglycerides</a:t>
            </a:r>
            <a:r>
              <a:rPr lang="en-US" sz="1500" dirty="0" smtClean="0"/>
              <a:t>; (2) </a:t>
            </a:r>
            <a:r>
              <a:rPr lang="en-US" sz="1500" b="1" dirty="0" smtClean="0"/>
              <a:t>cholesterol esterase, </a:t>
            </a:r>
            <a:r>
              <a:rPr lang="en-US" sz="1500" dirty="0" smtClean="0"/>
              <a:t>which causes hydrolysis of cholesterol esters; and (3) </a:t>
            </a:r>
            <a:r>
              <a:rPr lang="en-US" sz="1500" b="1" dirty="0" err="1" smtClean="0"/>
              <a:t>phospholipase</a:t>
            </a:r>
            <a:r>
              <a:rPr lang="en-US" sz="1500" dirty="0" smtClean="0"/>
              <a:t>, which splits fatty acids from phospholipids.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500" dirty="0" smtClean="0"/>
              <a:t>When </a:t>
            </a:r>
            <a:r>
              <a:rPr lang="en-US" sz="1500" dirty="0" err="1" smtClean="0"/>
              <a:t>ﬁrst</a:t>
            </a:r>
            <a:r>
              <a:rPr lang="en-US" sz="1500" dirty="0" smtClean="0"/>
              <a:t> synthesized in the pancreatic cells, the </a:t>
            </a:r>
            <a:r>
              <a:rPr lang="en-US" sz="1500" dirty="0" err="1" smtClean="0"/>
              <a:t>proteolytic</a:t>
            </a:r>
            <a:r>
              <a:rPr lang="en-US" sz="1500" dirty="0" smtClean="0"/>
              <a:t> digestive enzymes are in the inactive forms </a:t>
            </a:r>
            <a:r>
              <a:rPr lang="en-US" sz="1500" dirty="0" err="1" smtClean="0"/>
              <a:t>trypsinogen</a:t>
            </a:r>
            <a:r>
              <a:rPr lang="en-US" sz="1500" dirty="0" smtClean="0"/>
              <a:t>, </a:t>
            </a:r>
            <a:r>
              <a:rPr lang="en-US" sz="1500" dirty="0" err="1" smtClean="0"/>
              <a:t>chymotrypsinogen</a:t>
            </a:r>
            <a:r>
              <a:rPr lang="en-US" sz="1500" dirty="0" smtClean="0"/>
              <a:t>, and </a:t>
            </a:r>
            <a:r>
              <a:rPr lang="en-US" sz="1500" dirty="0" err="1" smtClean="0"/>
              <a:t>procarboxypolypeptidase</a:t>
            </a:r>
            <a:r>
              <a:rPr lang="en-US" sz="1500" dirty="0" smtClean="0"/>
              <a:t>, which are all inactive </a:t>
            </a:r>
            <a:r>
              <a:rPr lang="en-US" sz="1500" dirty="0" err="1" smtClean="0"/>
              <a:t>enzymatically</a:t>
            </a:r>
            <a:r>
              <a:rPr lang="en-US" sz="1500" dirty="0" smtClean="0"/>
              <a:t>. They become activated only after they are secreted into the intestinal tract. </a:t>
            </a:r>
            <a:r>
              <a:rPr lang="en-US" sz="1500" dirty="0" err="1" smtClean="0"/>
              <a:t>Trypsinogen</a:t>
            </a:r>
            <a:r>
              <a:rPr lang="en-US" sz="1500" dirty="0" smtClean="0"/>
              <a:t> is activated by an enzyme called </a:t>
            </a:r>
            <a:r>
              <a:rPr lang="en-US" sz="1500" b="1" dirty="0" err="1" smtClean="0"/>
              <a:t>enterokinase</a:t>
            </a:r>
            <a:r>
              <a:rPr lang="en-US" sz="1500" b="1" dirty="0" smtClean="0"/>
              <a:t>,</a:t>
            </a:r>
            <a:r>
              <a:rPr lang="en-US" sz="1500" dirty="0" smtClean="0"/>
              <a:t> which is secreted by the intestinal mucosa when </a:t>
            </a:r>
            <a:r>
              <a:rPr lang="en-US" sz="1500" dirty="0" err="1" smtClean="0"/>
              <a:t>chyme</a:t>
            </a:r>
            <a:r>
              <a:rPr lang="en-US" sz="1500" dirty="0" smtClean="0"/>
              <a:t> comes in contact with the mucosa. Also, </a:t>
            </a:r>
            <a:r>
              <a:rPr lang="en-US" sz="1500" dirty="0" err="1" smtClean="0"/>
              <a:t>trypsinogen</a:t>
            </a:r>
            <a:r>
              <a:rPr lang="en-US" sz="1500" dirty="0" smtClean="0"/>
              <a:t> can be </a:t>
            </a:r>
            <a:r>
              <a:rPr lang="en-US" sz="1500" dirty="0" err="1" smtClean="0"/>
              <a:t>autocatalytically</a:t>
            </a:r>
            <a:r>
              <a:rPr lang="en-US" sz="1500" dirty="0" smtClean="0"/>
              <a:t> activated by </a:t>
            </a:r>
            <a:r>
              <a:rPr lang="en-US" sz="1500" dirty="0" err="1" smtClean="0"/>
              <a:t>trypsin</a:t>
            </a:r>
            <a:r>
              <a:rPr lang="en-US" sz="1500" dirty="0" smtClean="0"/>
              <a:t> that has already been formed from previously secreted </a:t>
            </a:r>
            <a:r>
              <a:rPr lang="en-US" sz="1500" dirty="0" err="1" smtClean="0"/>
              <a:t>trypsinogen</a:t>
            </a:r>
            <a:r>
              <a:rPr lang="en-US" sz="1500" dirty="0" smtClean="0"/>
              <a:t>. </a:t>
            </a:r>
            <a:r>
              <a:rPr lang="en-US" sz="1500" dirty="0" err="1" smtClean="0"/>
              <a:t>Chymotrypsinogen</a:t>
            </a:r>
            <a:r>
              <a:rPr lang="en-US" sz="1500" dirty="0" smtClean="0"/>
              <a:t> is activated by </a:t>
            </a:r>
            <a:r>
              <a:rPr lang="en-US" sz="1500" dirty="0" err="1" smtClean="0"/>
              <a:t>trypsin</a:t>
            </a:r>
            <a:r>
              <a:rPr lang="en-US" sz="1500" dirty="0" smtClean="0"/>
              <a:t> to form </a:t>
            </a:r>
            <a:r>
              <a:rPr lang="en-US" sz="1500" dirty="0" err="1" smtClean="0"/>
              <a:t>chymotrypsin</a:t>
            </a:r>
            <a:r>
              <a:rPr lang="en-US" sz="1500" dirty="0" smtClean="0"/>
              <a:t>, and </a:t>
            </a:r>
            <a:r>
              <a:rPr lang="en-US" sz="1500" dirty="0" err="1" smtClean="0"/>
              <a:t>procarboxypolypeptidase</a:t>
            </a:r>
            <a:r>
              <a:rPr lang="en-US" sz="1500" dirty="0" smtClean="0"/>
              <a:t> is activated in a similar manner.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71800"/>
            <a:ext cx="8686800" cy="841248"/>
          </a:xfrm>
        </p:spPr>
        <p:txBody>
          <a:bodyPr/>
          <a:lstStyle/>
          <a:p>
            <a:r>
              <a:rPr lang="en-US" dirty="0" smtClean="0"/>
              <a:t>              </a:t>
            </a:r>
            <a:r>
              <a:rPr lang="en-US" dirty="0" smtClean="0">
                <a:solidFill>
                  <a:srgbClr val="002060"/>
                </a:solidFill>
              </a:rPr>
              <a:t>Thank you………………..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489</TotalTime>
  <Words>1854</Words>
  <Application>Microsoft Office PowerPoint</Application>
  <PresentationFormat>On-screen Show (4:3)</PresentationFormat>
  <Paragraphs>153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    Shri sadguru saibaba science &amp; COMMERCE college, ashti </vt:lpstr>
      <vt:lpstr>Salivary gland </vt:lpstr>
      <vt:lpstr>Histology of Salivary gland</vt:lpstr>
      <vt:lpstr>Functions of saliva </vt:lpstr>
      <vt:lpstr>sTOMACH</vt:lpstr>
      <vt:lpstr>Histology of stomach</vt:lpstr>
      <vt:lpstr>                                                                                                                                                                                          stomach</vt:lpstr>
      <vt:lpstr>Structure and function of liver</vt:lpstr>
      <vt:lpstr>histlogy of liver </vt:lpstr>
      <vt:lpstr>Functions of liver</vt:lpstr>
      <vt:lpstr>   Pancreas     </vt:lpstr>
      <vt:lpstr>Pancreatic digestive enzymes</vt:lpstr>
      <vt:lpstr>              Thank you………………..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NIRMAL PC</dc:creator>
  <cp:lastModifiedBy>HOME</cp:lastModifiedBy>
  <cp:revision>108</cp:revision>
  <dcterms:created xsi:type="dcterms:W3CDTF">2006-08-16T00:00:00Z</dcterms:created>
  <dcterms:modified xsi:type="dcterms:W3CDTF">2020-04-11T08:18:09Z</dcterms:modified>
</cp:coreProperties>
</file>